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59" r:id="rId5"/>
    <p:sldId id="260" r:id="rId6"/>
    <p:sldId id="258" r:id="rId7"/>
    <p:sldId id="267" r:id="rId8"/>
    <p:sldId id="264" r:id="rId9"/>
    <p:sldId id="261" r:id="rId10"/>
    <p:sldId id="262" r:id="rId11"/>
    <p:sldId id="263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150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553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00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66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78055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5150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237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4094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117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214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25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68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83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0899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78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594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6727-B1B8-4E83-923C-B8472EA7F399}" type="datetimeFigureOut">
              <a:rPr lang="en-US" smtClean="0"/>
              <a:pPr/>
              <a:t>17-08-2019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1E8AEB0-825F-4A85-880A-DEF640E00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07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3144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lgerian" panose="04020705040A02060702" pitchFamily="82" charset="0"/>
              </a:rPr>
              <a:t>SARADA KRISHNA HOMOEOPATHIC MEDICAL COLLEGE,KULASEKHARAM,KK.DIST-629161.</a:t>
            </a:r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81837"/>
            <a:ext cx="9144000" cy="2756078"/>
          </a:xfrm>
        </p:spPr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en-US" sz="3600" dirty="0" smtClean="0">
                <a:latin typeface="Algerian" panose="04020705040A02060702" pitchFamily="82" charset="0"/>
              </a:rPr>
              <a:t>PANCREAS                          </a:t>
            </a:r>
          </a:p>
          <a:p>
            <a:endParaRPr lang="en-US" dirty="0"/>
          </a:p>
          <a:p>
            <a:pPr algn="ctr"/>
            <a:r>
              <a:rPr lang="en-US" i="1" dirty="0" smtClean="0"/>
              <a:t>                                        </a:t>
            </a:r>
            <a:r>
              <a:rPr lang="en-US" i="1" dirty="0" smtClean="0"/>
              <a:t>  								DR.BINO</a:t>
            </a:r>
            <a:endParaRPr lang="en-US" i="1" dirty="0" smtClean="0"/>
          </a:p>
          <a:p>
            <a:pPr algn="ctr"/>
            <a:r>
              <a:rPr lang="en-US" i="1" dirty="0" smtClean="0"/>
              <a:t>                                               </a:t>
            </a:r>
            <a:r>
              <a:rPr lang="en-US" i="1" dirty="0" smtClean="0"/>
              <a:t>							  Associate Prof. </a:t>
            </a:r>
          </a:p>
          <a:p>
            <a:pPr algn="ctr"/>
            <a:r>
              <a:rPr lang="en-US" i="1" dirty="0" smtClean="0"/>
              <a:t>														 </a:t>
            </a:r>
            <a:r>
              <a:rPr lang="en-US" i="1" dirty="0" smtClean="0"/>
              <a:t>DEPT OF SURGERY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7916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SURGICAL MANAGEMENT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INDICATIONS OF SURGERY</a:t>
            </a:r>
          </a:p>
          <a:p>
            <a:pPr marL="1371600" lvl="3" indent="0">
              <a:buNone/>
            </a:pPr>
            <a:r>
              <a:rPr lang="en-US" sz="2400" dirty="0" smtClean="0"/>
              <a:t>Uncertain diagnosis</a:t>
            </a:r>
          </a:p>
          <a:p>
            <a:pPr marL="1371600" lvl="3" indent="0">
              <a:buNone/>
            </a:pPr>
            <a:r>
              <a:rPr lang="en-US" sz="2400" dirty="0" smtClean="0"/>
              <a:t>Deterioration of clinical condition</a:t>
            </a:r>
          </a:p>
          <a:p>
            <a:pPr marL="1371600" lvl="3" indent="0">
              <a:buNone/>
            </a:pPr>
            <a:r>
              <a:rPr lang="en-US" sz="2400" dirty="0" smtClean="0"/>
              <a:t>Correction of associated biliary tract disease</a:t>
            </a:r>
          </a:p>
          <a:p>
            <a:pPr marL="1371600" lvl="3" indent="0">
              <a:buNone/>
            </a:pPr>
            <a:r>
              <a:rPr lang="en-US" sz="2400" dirty="0" smtClean="0"/>
              <a:t>Secondary pancreatic infections</a:t>
            </a:r>
          </a:p>
          <a:p>
            <a:pPr marL="1371600" lvl="3" indent="0">
              <a:buNone/>
            </a:pPr>
            <a:r>
              <a:rPr lang="en-US" sz="2400" dirty="0" smtClean="0"/>
              <a:t>In case of local complications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52752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COMPLICATIONS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Massive hemorrhage</a:t>
            </a:r>
          </a:p>
          <a:p>
            <a:r>
              <a:rPr lang="en-US" dirty="0" smtClean="0"/>
              <a:t>Development of </a:t>
            </a:r>
            <a:r>
              <a:rPr lang="en-US" dirty="0" err="1" smtClean="0"/>
              <a:t>pseudocyst</a:t>
            </a:r>
            <a:endParaRPr lang="en-US" dirty="0" smtClean="0"/>
          </a:p>
          <a:p>
            <a:r>
              <a:rPr lang="en-US" dirty="0" smtClean="0"/>
              <a:t>Pancreatic fistula Pancreatic abscess</a:t>
            </a:r>
          </a:p>
          <a:p>
            <a:r>
              <a:rPr lang="en-US" dirty="0" smtClean="0"/>
              <a:t>Recurrent infection</a:t>
            </a:r>
          </a:p>
          <a:p>
            <a:r>
              <a:rPr lang="en-US" dirty="0" smtClean="0"/>
              <a:t>Diabetes mellitus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2534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PROGNOSIS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upon the stage of the disease.</a:t>
            </a:r>
          </a:p>
          <a:p>
            <a:r>
              <a:rPr lang="en-US" dirty="0" smtClean="0"/>
              <a:t>After recovery of acute pancreatitis after an interval of 1 month </a:t>
            </a:r>
            <a:r>
              <a:rPr lang="en-US" dirty="0" err="1" smtClean="0"/>
              <a:t>pt</a:t>
            </a:r>
            <a:r>
              <a:rPr lang="en-US" dirty="0" smtClean="0"/>
              <a:t> should be thoroughly investigated for presence of biliary tract diseases.</a:t>
            </a:r>
          </a:p>
          <a:p>
            <a:r>
              <a:rPr lang="en-US" dirty="0" smtClean="0"/>
              <a:t>Early death are due to </a:t>
            </a:r>
            <a:r>
              <a:rPr lang="en-US" b="1" dirty="0" smtClean="0"/>
              <a:t>MODS </a:t>
            </a:r>
            <a:r>
              <a:rPr lang="en-US" dirty="0" smtClean="0"/>
              <a:t>( </a:t>
            </a:r>
            <a:r>
              <a:rPr lang="en-US" b="1" dirty="0" smtClean="0"/>
              <a:t>M</a:t>
            </a:r>
            <a:r>
              <a:rPr lang="en-US" dirty="0" smtClean="0"/>
              <a:t>ultiple </a:t>
            </a:r>
            <a:r>
              <a:rPr lang="en-US" b="1" dirty="0" smtClean="0"/>
              <a:t>O</a:t>
            </a:r>
            <a:r>
              <a:rPr lang="en-US" dirty="0" smtClean="0"/>
              <a:t>rgan </a:t>
            </a:r>
            <a:r>
              <a:rPr lang="en-US" b="1" dirty="0" smtClean="0"/>
              <a:t>D</a:t>
            </a:r>
            <a:r>
              <a:rPr lang="en-US" dirty="0" smtClean="0"/>
              <a:t>ysfunction </a:t>
            </a:r>
            <a:r>
              <a:rPr lang="en-US" b="1" dirty="0" smtClean="0"/>
              <a:t>S</a:t>
            </a:r>
            <a:r>
              <a:rPr lang="en-US" dirty="0" smtClean="0"/>
              <a:t>yndrome )</a:t>
            </a:r>
          </a:p>
        </p:txBody>
      </p:sp>
    </p:spTree>
    <p:extLst>
      <p:ext uri="{BB962C8B-B14F-4D97-AF65-F5344CB8AC3E}">
        <p14:creationId xmlns:p14="http://schemas.microsoft.com/office/powerpoint/2010/main" xmlns="" val="3416334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5400" dirty="0" smtClean="0">
              <a:latin typeface="Blackadder ITC" panose="04020505051007020D02" pitchFamily="82" charset="0"/>
            </a:endParaRPr>
          </a:p>
          <a:p>
            <a:endParaRPr lang="en-US" sz="5400" dirty="0">
              <a:latin typeface="Blackadder ITC" panose="04020505051007020D02" pitchFamily="82" charset="0"/>
            </a:endParaRPr>
          </a:p>
          <a:p>
            <a:pPr marL="0" indent="0">
              <a:buNone/>
            </a:pPr>
            <a:r>
              <a:rPr lang="en-US" sz="5400" dirty="0" smtClean="0">
                <a:latin typeface="Blackadder ITC" panose="04020505051007020D02" pitchFamily="82" charset="0"/>
              </a:rPr>
              <a:t>                                            </a:t>
            </a:r>
            <a:r>
              <a:rPr lang="en-US" sz="5400" dirty="0" smtClean="0">
                <a:solidFill>
                  <a:srgbClr val="FF0000"/>
                </a:solidFill>
                <a:latin typeface="Blackadder ITC" panose="04020505051007020D02" pitchFamily="82" charset="0"/>
              </a:rPr>
              <a:t>Thank you</a:t>
            </a:r>
            <a:endParaRPr lang="en-US" sz="5400" dirty="0">
              <a:solidFill>
                <a:srgbClr val="FF0000"/>
              </a:solidFill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533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ACUTE PANCREATITS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3803" y="1825625"/>
            <a:ext cx="7959144" cy="4351338"/>
          </a:xfrm>
        </p:spPr>
        <p:txBody>
          <a:bodyPr/>
          <a:lstStyle/>
          <a:p>
            <a:r>
              <a:rPr lang="en-US" sz="3200" dirty="0" smtClean="0"/>
              <a:t>Inflammation of the pancreas and associated adjacent organs without evidence of chronic pancreatitis.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93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ETIOLOGY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Gall stones</a:t>
            </a:r>
          </a:p>
          <a:p>
            <a:r>
              <a:rPr lang="en-US" dirty="0" smtClean="0"/>
              <a:t>Alcohol</a:t>
            </a:r>
          </a:p>
          <a:p>
            <a:r>
              <a:rPr lang="en-US" dirty="0"/>
              <a:t>T</a:t>
            </a:r>
            <a:r>
              <a:rPr lang="en-US" dirty="0" smtClean="0"/>
              <a:t>riglycerides</a:t>
            </a:r>
          </a:p>
          <a:p>
            <a:r>
              <a:rPr lang="en-US" dirty="0" smtClean="0"/>
              <a:t>Drugs </a:t>
            </a:r>
          </a:p>
          <a:p>
            <a:r>
              <a:rPr lang="en-US" dirty="0" smtClean="0"/>
              <a:t>Tumors/Obstruction</a:t>
            </a:r>
          </a:p>
          <a:p>
            <a:r>
              <a:rPr lang="en-US" dirty="0" smtClean="0"/>
              <a:t>Trauma </a:t>
            </a:r>
          </a:p>
          <a:p>
            <a:r>
              <a:rPr lang="en-US" dirty="0" smtClean="0"/>
              <a:t>Ischemia</a:t>
            </a:r>
          </a:p>
          <a:p>
            <a:r>
              <a:rPr lang="en-US" dirty="0" smtClean="0"/>
              <a:t>Infection</a:t>
            </a:r>
          </a:p>
          <a:p>
            <a:r>
              <a:rPr lang="en-US" dirty="0" smtClean="0"/>
              <a:t>Autoimmune</a:t>
            </a:r>
          </a:p>
          <a:p>
            <a:r>
              <a:rPr lang="en-US" dirty="0" smtClean="0"/>
              <a:t>Hereditary</a:t>
            </a:r>
          </a:p>
          <a:p>
            <a:r>
              <a:rPr lang="en-US" dirty="0" smtClean="0"/>
              <a:t>Idiopathic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9346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BILIARY SYSTEM</a:t>
            </a:r>
            <a:endParaRPr lang="en-US" sz="3200" dirty="0">
              <a:latin typeface="Algerian" panose="04020705040A02060702" pitchFamily="82" charset="0"/>
            </a:endParaRPr>
          </a:p>
        </p:txBody>
      </p:sp>
      <p:pic>
        <p:nvPicPr>
          <p:cNvPr id="4" name="Picture 14" descr="http://digestivedisease.uthscsa.edu/spyglass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9413" y="1972871"/>
            <a:ext cx="5769735" cy="432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27066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PATHOPHYSIOLOGY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starch and triglycerides are not stored in the pancreas, trypsin is the major catalyst for pancreatic autodigestion, not amylase or lipase (but later lipase gets to abdominal fat….)</a:t>
            </a:r>
          </a:p>
          <a:p>
            <a:r>
              <a:rPr lang="en-US" dirty="0" smtClean="0"/>
              <a:t>PREMATURE/INTRACELLULAR activation of trypsin.</a:t>
            </a:r>
          </a:p>
          <a:p>
            <a:r>
              <a:rPr lang="en-US" dirty="0" smtClean="0"/>
              <a:t>Leads to activation of chymotrypsinogen, more trypsinogen, elastase, phospholipase A2, complement, kinins-&gt;&gt;AUTODIGESTION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868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CLINICAL FEATURES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2" indent="0">
              <a:buNone/>
            </a:pPr>
            <a:r>
              <a:rPr lang="en-US" b="1" dirty="0" smtClean="0"/>
              <a:t>SYMPTOMS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  Upper abdominal pain ( mid epigastrium radiating to back/flanks )</a:t>
            </a:r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         &lt;lying down, &gt;sitting up</a:t>
            </a:r>
          </a:p>
          <a:p>
            <a:pPr marL="1371600" lvl="3" indent="0">
              <a:buNone/>
            </a:pPr>
            <a:r>
              <a:rPr lang="en-US" dirty="0"/>
              <a:t> </a:t>
            </a:r>
            <a:r>
              <a:rPr lang="en-US" dirty="0" smtClean="0"/>
              <a:t>        Persistent and severe vomiting and Nausea</a:t>
            </a:r>
          </a:p>
          <a:p>
            <a:pPr marL="914400" lvl="2" indent="0">
              <a:buNone/>
            </a:pPr>
            <a:r>
              <a:rPr lang="en-US" b="1" dirty="0" smtClean="0"/>
              <a:t>PHYSICAL EXAMINATION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Low grade fever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Epigastric tenderness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Signs of shock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Abdominal distension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Mild Jaundice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Cyanosis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Discoloration of skin ( Cullen’s sign, Grey Turner’s sign )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465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Cullen’s sign</a:t>
            </a:r>
          </a:p>
          <a:p>
            <a:pPr lvl="1"/>
            <a:r>
              <a:rPr lang="en-US" dirty="0" smtClean="0"/>
              <a:t>Discoloration of skin around Umbilicus.</a:t>
            </a:r>
          </a:p>
          <a:p>
            <a:r>
              <a:rPr lang="en-US" dirty="0" smtClean="0"/>
              <a:t>Grey Turner’s sign</a:t>
            </a:r>
          </a:p>
          <a:p>
            <a:pPr lvl="1"/>
            <a:r>
              <a:rPr lang="en-US" dirty="0" smtClean="0"/>
              <a:t>Discoloration of skin around loins.</a:t>
            </a:r>
          </a:p>
          <a:p>
            <a:pPr marL="457200" lvl="1" indent="0">
              <a:buNone/>
            </a:pPr>
            <a:r>
              <a:rPr lang="en-US" dirty="0" smtClean="0"/>
              <a:t>(Such discolorations of skin varies from slate blue to mottled yellowish brown color due to ecchymosis and extravasated blood.)</a:t>
            </a:r>
          </a:p>
          <a:p>
            <a:pPr marL="457200" lvl="1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364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INVESTIGATIONS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Elevated serum Amylase ( normal: 80-150 Somogyi units )</a:t>
            </a:r>
          </a:p>
          <a:p>
            <a:r>
              <a:rPr lang="en-US" dirty="0" smtClean="0"/>
              <a:t>Elevation in the Serum and Urinary Lipase</a:t>
            </a:r>
          </a:p>
          <a:p>
            <a:r>
              <a:rPr lang="en-US" dirty="0" smtClean="0"/>
              <a:t>Raised Amylase – Creatinine Clearance Ratio</a:t>
            </a:r>
          </a:p>
          <a:p>
            <a:r>
              <a:rPr lang="en-US" dirty="0" smtClean="0"/>
              <a:t>Hyperglycemia</a:t>
            </a:r>
          </a:p>
          <a:p>
            <a:r>
              <a:rPr lang="en-US" dirty="0" smtClean="0"/>
              <a:t>Hypocalcaemia</a:t>
            </a:r>
          </a:p>
          <a:p>
            <a:r>
              <a:rPr lang="en-US" dirty="0" smtClean="0"/>
              <a:t>Abnormalities of LFT</a:t>
            </a:r>
          </a:p>
          <a:p>
            <a:r>
              <a:rPr lang="en-US" dirty="0" smtClean="0"/>
              <a:t>Paracentesis</a:t>
            </a:r>
          </a:p>
          <a:p>
            <a:r>
              <a:rPr lang="en-US" dirty="0" smtClean="0"/>
              <a:t>E.C.G abnormalities(depression of ST segment, prolonged QT interval, flattening of T waves)</a:t>
            </a:r>
          </a:p>
          <a:p>
            <a:r>
              <a:rPr lang="en-US" dirty="0" smtClean="0"/>
              <a:t>USG, CT, MRI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678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Algerian" panose="04020705040A02060702" pitchFamily="82" charset="0"/>
              </a:rPr>
              <a:t>MANAGEMENT-CONSERVATIVE </a:t>
            </a:r>
            <a:endParaRPr lang="en-US" sz="32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of Shock and Electrolyte imbalance</a:t>
            </a:r>
          </a:p>
          <a:p>
            <a:r>
              <a:rPr lang="en-US" dirty="0" smtClean="0"/>
              <a:t>Relief of pain</a:t>
            </a:r>
          </a:p>
          <a:p>
            <a:r>
              <a:rPr lang="en-US" dirty="0" smtClean="0"/>
              <a:t>Suppression of pancreatic secretions</a:t>
            </a:r>
          </a:p>
          <a:p>
            <a:r>
              <a:rPr lang="en-US" dirty="0" smtClean="0"/>
              <a:t>Antacid therapy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795239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</TotalTime>
  <Words>349</Words>
  <Application>Microsoft Office PowerPoint</Application>
  <PresentationFormat>Custom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SARADA KRISHNA HOMOEOPATHIC MEDICAL COLLEGE,KULASEKHARAM,KK.DIST-629161.</vt:lpstr>
      <vt:lpstr>ACUTE PANCREATITS</vt:lpstr>
      <vt:lpstr>ETIOLOGY</vt:lpstr>
      <vt:lpstr>BILIARY SYSTEM</vt:lpstr>
      <vt:lpstr>PATHOPHYSIOLOGY</vt:lpstr>
      <vt:lpstr>CLINICAL FEATURES</vt:lpstr>
      <vt:lpstr>Slide 7</vt:lpstr>
      <vt:lpstr>INVESTIGATIONS</vt:lpstr>
      <vt:lpstr>MANAGEMENT-CONSERVATIVE </vt:lpstr>
      <vt:lpstr>SURGICAL MANAGEMENT</vt:lpstr>
      <vt:lpstr>COMPLICATIONS</vt:lpstr>
      <vt:lpstr>PROGNOSIS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SARADA KRISHNA HOMOEOPATHIC MEDICAL COLLEGE,KULASEKHARAM,KK.DIST-629161.</dc:title>
  <dc:creator>SUJRGERY</dc:creator>
  <cp:lastModifiedBy>New</cp:lastModifiedBy>
  <cp:revision>13</cp:revision>
  <dcterms:created xsi:type="dcterms:W3CDTF">2019-07-22T10:05:34Z</dcterms:created>
  <dcterms:modified xsi:type="dcterms:W3CDTF">2019-08-17T07:07:10Z</dcterms:modified>
</cp:coreProperties>
</file>